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Quattrocento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Wgg2IaXP6koo1OycQXDIE707N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QuattrocentoSans-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italic.fntdata"/><Relationship Id="rId14" Type="http://schemas.openxmlformats.org/officeDocument/2006/relationships/font" Target="fonts/QuattrocentoSans-bold.fntdata"/><Relationship Id="rId17" Type="http://customschemas.google.com/relationships/presentationmetadata" Target="metadata"/><Relationship Id="rId16" Type="http://schemas.openxmlformats.org/officeDocument/2006/relationships/font" Target="fonts/Quattrocen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11" name="Shape 11"/>
        <p:cNvGrpSpPr/>
        <p:nvPr/>
      </p:nvGrpSpPr>
      <p:grpSpPr>
        <a:xfrm>
          <a:off x="0" y="0"/>
          <a:ext cx="0" cy="0"/>
          <a:chOff x="0" y="0"/>
          <a:chExt cx="0" cy="0"/>
        </a:xfrm>
      </p:grpSpPr>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5" name="Shape 15"/>
        <p:cNvGrpSpPr/>
        <p:nvPr/>
      </p:nvGrpSpPr>
      <p:grpSpPr>
        <a:xfrm>
          <a:off x="0" y="0"/>
          <a:ext cx="0" cy="0"/>
          <a:chOff x="0" y="0"/>
          <a:chExt cx="0" cy="0"/>
        </a:xfrm>
      </p:grpSpPr>
      <p:sp>
        <p:nvSpPr>
          <p:cNvPr id="16" name="Google Shape;1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21" name="Shape 21"/>
        <p:cNvGrpSpPr/>
        <p:nvPr/>
      </p:nvGrpSpPr>
      <p:grpSpPr>
        <a:xfrm>
          <a:off x="0" y="0"/>
          <a:ext cx="0" cy="0"/>
          <a:chOff x="0" y="0"/>
          <a:chExt cx="0" cy="0"/>
        </a:xfrm>
      </p:grpSpPr>
      <p:sp>
        <p:nvSpPr>
          <p:cNvPr id="22" name="Google Shape;2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46000">
              <a:srgbClr val="ED823A"/>
            </a:gs>
            <a:gs pos="100000">
              <a:srgbClr val="9D480D"/>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jpg"/><Relationship Id="rId6" Type="http://schemas.openxmlformats.org/officeDocument/2006/relationships/image" Target="../media/image1.jpg"/><Relationship Id="rId7" Type="http://schemas.openxmlformats.org/officeDocument/2006/relationships/image" Target="../media/image15.png"/><Relationship Id="rId8"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idx="4294967295" type="ctrTitle"/>
          </p:nvPr>
        </p:nvSpPr>
        <p:spPr>
          <a:xfrm>
            <a:off x="-1" y="1632857"/>
            <a:ext cx="11778343" cy="1877106"/>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0" i="0" lang="tr-TR" sz="4400" u="none" cap="none" strike="noStrike">
                <a:solidFill>
                  <a:schemeClr val="dk1"/>
                </a:solidFill>
                <a:latin typeface="Calibri"/>
                <a:ea typeface="Calibri"/>
                <a:cs typeface="Calibri"/>
                <a:sym typeface="Calibri"/>
              </a:rPr>
              <a:t> </a:t>
            </a:r>
            <a:r>
              <a:rPr b="0" i="0" lang="tr-TR" sz="6000" u="none" cap="none" strike="noStrike">
                <a:solidFill>
                  <a:schemeClr val="dk1"/>
                </a:solidFill>
                <a:latin typeface="Calibri"/>
                <a:ea typeface="Calibri"/>
                <a:cs typeface="Calibri"/>
                <a:sym typeface="Calibri"/>
              </a:rPr>
              <a:t>EVERYONE IN THE WORLD IS </a:t>
            </a:r>
            <a:r>
              <a:rPr b="1" i="0" lang="tr-TR" sz="7000" u="none" cap="none" strike="noStrike">
                <a:solidFill>
                  <a:schemeClr val="dk1"/>
                </a:solidFill>
                <a:latin typeface="Calibri"/>
                <a:ea typeface="Calibri"/>
                <a:cs typeface="Calibri"/>
                <a:sym typeface="Calibri"/>
              </a:rPr>
              <a:t>UNIQUE</a:t>
            </a:r>
            <a:endParaRPr sz="5400"/>
          </a:p>
        </p:txBody>
      </p:sp>
      <p:pic>
        <p:nvPicPr>
          <p:cNvPr id="85" name="Google Shape;85;p1"/>
          <p:cNvPicPr preferRelativeResize="0"/>
          <p:nvPr/>
        </p:nvPicPr>
        <p:blipFill rotWithShape="1">
          <a:blip r:embed="rId3">
            <a:alphaModFix/>
          </a:blip>
          <a:srcRect b="0" l="0" r="0" t="0"/>
          <a:stretch/>
        </p:blipFill>
        <p:spPr>
          <a:xfrm>
            <a:off x="877453" y="132648"/>
            <a:ext cx="1874983" cy="827003"/>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9257953" y="74723"/>
            <a:ext cx="2693577" cy="565099"/>
          </a:xfrm>
          <a:prstGeom prst="rect">
            <a:avLst/>
          </a:prstGeom>
          <a:noFill/>
          <a:ln>
            <a:noFill/>
          </a:ln>
        </p:spPr>
      </p:pic>
      <p:sp>
        <p:nvSpPr>
          <p:cNvPr id="87" name="Google Shape;87;p1"/>
          <p:cNvSpPr txBox="1"/>
          <p:nvPr/>
        </p:nvSpPr>
        <p:spPr>
          <a:xfrm>
            <a:off x="4389175" y="5491050"/>
            <a:ext cx="477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cap="small">
                <a:solidFill>
                  <a:srgbClr val="00FF00"/>
                </a:solidFill>
                <a:latin typeface="Calibri"/>
                <a:ea typeface="Calibri"/>
                <a:cs typeface="Calibri"/>
                <a:sym typeface="Calibri"/>
              </a:rPr>
              <a:t>ECA project </a:t>
            </a:r>
            <a:r>
              <a:rPr lang="tr-TR" cap="small">
                <a:solidFill>
                  <a:srgbClr val="00FF00"/>
                </a:solidFill>
                <a:latin typeface="Calibri"/>
                <a:ea typeface="Calibri"/>
                <a:cs typeface="Calibri"/>
                <a:sym typeface="Calibri"/>
              </a:rPr>
              <a:t>2023-1-BG01-KA220-SCH-00016081</a:t>
            </a:r>
            <a:r>
              <a:rPr lang="tr-TR" sz="1200" cap="small">
                <a:solidFill>
                  <a:srgbClr val="00FF00"/>
                </a:solidFill>
                <a:latin typeface="Calibri"/>
                <a:ea typeface="Calibri"/>
                <a:cs typeface="Calibri"/>
                <a:sym typeface="Calibri"/>
              </a:rPr>
              <a:t>3</a:t>
            </a:r>
            <a:endParaRPr sz="1200" cap="small">
              <a:solidFill>
                <a:srgbClr val="00FF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tr-TR"/>
              <a:t>WHAT IS YOUR SPECIAL POWER</a:t>
            </a:r>
            <a:endParaRPr/>
          </a:p>
        </p:txBody>
      </p:sp>
      <p:sp>
        <p:nvSpPr>
          <p:cNvPr id="93" name="Google Shape;9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tr-TR"/>
              <a:t> </a:t>
            </a:r>
            <a:r>
              <a:rPr lang="tr-TR" sz="4000"/>
              <a:t>We are not heroes or full of abilities. But we all have different abililites we can do.</a:t>
            </a:r>
            <a:endParaRPr/>
          </a:p>
          <a:p>
            <a:pPr indent="0" lvl="0" marL="0" rtl="0" algn="l">
              <a:lnSpc>
                <a:spcPct val="90000"/>
              </a:lnSpc>
              <a:spcBef>
                <a:spcPts val="1000"/>
              </a:spcBef>
              <a:spcAft>
                <a:spcPts val="0"/>
              </a:spcAft>
              <a:buClr>
                <a:schemeClr val="dk1"/>
              </a:buClr>
              <a:buSzPts val="4000"/>
              <a:buNone/>
            </a:pPr>
            <a:r>
              <a:rPr lang="tr-TR" sz="4000"/>
              <a:t>We are going to talk about them today</a:t>
            </a:r>
            <a:endParaRPr sz="4000"/>
          </a:p>
          <a:p>
            <a:pPr indent="0" lvl="0" marL="0" rtl="0" algn="l">
              <a:lnSpc>
                <a:spcPct val="90000"/>
              </a:lnSpc>
              <a:spcBef>
                <a:spcPts val="1000"/>
              </a:spcBef>
              <a:spcAft>
                <a:spcPts val="0"/>
              </a:spcAft>
              <a:buClr>
                <a:schemeClr val="dk1"/>
              </a:buClr>
              <a:buSzPts val="4000"/>
              <a:buNone/>
            </a:pPr>
            <a:r>
              <a:t/>
            </a:r>
            <a:endParaRPr sz="4000"/>
          </a:p>
          <a:p>
            <a:pPr indent="0" lvl="0" marL="0" rtl="0" algn="ctr">
              <a:lnSpc>
                <a:spcPct val="90000"/>
              </a:lnSpc>
              <a:spcBef>
                <a:spcPts val="1000"/>
              </a:spcBef>
              <a:spcAft>
                <a:spcPts val="0"/>
              </a:spcAft>
              <a:buClr>
                <a:schemeClr val="dk1"/>
              </a:buClr>
              <a:buSzPts val="4000"/>
              <a:buNone/>
            </a:pPr>
            <a:r>
              <a:rPr b="1" lang="tr-TR" sz="4000"/>
              <a:t>YOUR SPECIAL ABILITIES</a:t>
            </a:r>
            <a:endParaRPr/>
          </a:p>
          <a:p>
            <a:pPr indent="0" lvl="0" marL="0" rtl="0" algn="ctr">
              <a:lnSpc>
                <a:spcPct val="90000"/>
              </a:lnSpc>
              <a:spcBef>
                <a:spcPts val="1000"/>
              </a:spcBef>
              <a:spcAft>
                <a:spcPts val="0"/>
              </a:spcAft>
              <a:buClr>
                <a:schemeClr val="dk1"/>
              </a:buClr>
              <a:buSzPts val="4000"/>
              <a:buNone/>
            </a:pPr>
            <a:r>
              <a:rPr b="1" lang="tr-TR" sz="4000"/>
              <a:t>What can you do?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p:nvPr/>
        </p:nvSpPr>
        <p:spPr>
          <a:xfrm>
            <a:off x="0" y="1847850"/>
            <a:ext cx="9340646" cy="3106993"/>
          </a:xfrm>
          <a:prstGeom prst="wedgeRectCallout">
            <a:avLst>
              <a:gd fmla="val -20833" name="adj1"/>
              <a:gd fmla="val 62500" name="adj2"/>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tr-TR" sz="4000" u="none" cap="none" strike="noStrike">
                <a:solidFill>
                  <a:schemeClr val="dk1"/>
                </a:solidFill>
                <a:latin typeface="Calibri"/>
                <a:ea typeface="Calibri"/>
                <a:cs typeface="Calibri"/>
                <a:sym typeface="Calibri"/>
              </a:rPr>
              <a:t>TELL US YOUR SUPERPOWER</a:t>
            </a:r>
            <a:endParaRPr/>
          </a:p>
        </p:txBody>
      </p:sp>
      <p:pic>
        <p:nvPicPr>
          <p:cNvPr descr="Youth soccer match background" id="99" name="Google Shape;99;p3"/>
          <p:cNvPicPr preferRelativeResize="0"/>
          <p:nvPr/>
        </p:nvPicPr>
        <p:blipFill rotWithShape="1">
          <a:blip r:embed="rId3">
            <a:alphaModFix/>
          </a:blip>
          <a:srcRect b="15609" l="0" r="0" t="0"/>
          <a:stretch/>
        </p:blipFill>
        <p:spPr>
          <a:xfrm>
            <a:off x="0" y="-35639"/>
            <a:ext cx="2255520" cy="1903095"/>
          </a:xfrm>
          <a:prstGeom prst="rect">
            <a:avLst/>
          </a:prstGeom>
          <a:noFill/>
          <a:ln>
            <a:noFill/>
          </a:ln>
        </p:spPr>
      </p:pic>
      <p:pic>
        <p:nvPicPr>
          <p:cNvPr id="100" name="Google Shape;100;p3"/>
          <p:cNvPicPr preferRelativeResize="0"/>
          <p:nvPr/>
        </p:nvPicPr>
        <p:blipFill rotWithShape="1">
          <a:blip r:embed="rId4">
            <a:alphaModFix/>
          </a:blip>
          <a:srcRect b="0" l="0" r="0" t="0"/>
          <a:stretch/>
        </p:blipFill>
        <p:spPr>
          <a:xfrm>
            <a:off x="4928666" y="-57817"/>
            <a:ext cx="1630680" cy="2535555"/>
          </a:xfrm>
          <a:prstGeom prst="rect">
            <a:avLst/>
          </a:prstGeom>
          <a:noFill/>
          <a:ln>
            <a:noFill/>
          </a:ln>
        </p:spPr>
      </p:pic>
      <p:pic>
        <p:nvPicPr>
          <p:cNvPr id="101" name="Google Shape;101;p3"/>
          <p:cNvPicPr preferRelativeResize="0"/>
          <p:nvPr/>
        </p:nvPicPr>
        <p:blipFill rotWithShape="1">
          <a:blip r:embed="rId5">
            <a:alphaModFix/>
          </a:blip>
          <a:srcRect b="0" l="0" r="0" t="0"/>
          <a:stretch/>
        </p:blipFill>
        <p:spPr>
          <a:xfrm>
            <a:off x="9412102" y="0"/>
            <a:ext cx="2704465" cy="2704465"/>
          </a:xfrm>
          <a:prstGeom prst="rect">
            <a:avLst/>
          </a:prstGeom>
          <a:noFill/>
          <a:ln>
            <a:noFill/>
          </a:ln>
        </p:spPr>
      </p:pic>
      <p:pic>
        <p:nvPicPr>
          <p:cNvPr id="102" name="Google Shape;102;p3"/>
          <p:cNvPicPr preferRelativeResize="0"/>
          <p:nvPr/>
        </p:nvPicPr>
        <p:blipFill rotWithShape="1">
          <a:blip r:embed="rId6">
            <a:alphaModFix/>
          </a:blip>
          <a:srcRect b="7992" l="11160" r="10710" t="5854"/>
          <a:stretch/>
        </p:blipFill>
        <p:spPr>
          <a:xfrm>
            <a:off x="9485780" y="2630582"/>
            <a:ext cx="2702243" cy="1986820"/>
          </a:xfrm>
          <a:prstGeom prst="rect">
            <a:avLst/>
          </a:prstGeom>
          <a:noFill/>
          <a:ln>
            <a:noFill/>
          </a:ln>
        </p:spPr>
      </p:pic>
      <p:pic>
        <p:nvPicPr>
          <p:cNvPr id="103" name="Google Shape;103;p3"/>
          <p:cNvPicPr preferRelativeResize="0"/>
          <p:nvPr/>
        </p:nvPicPr>
        <p:blipFill rotWithShape="1">
          <a:blip r:embed="rId7">
            <a:alphaModFix/>
          </a:blip>
          <a:srcRect b="0" l="0" r="0" t="0"/>
          <a:stretch/>
        </p:blipFill>
        <p:spPr>
          <a:xfrm>
            <a:off x="9299072" y="4735847"/>
            <a:ext cx="2776855" cy="20974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4"/>
          <p:cNvPicPr preferRelativeResize="0"/>
          <p:nvPr/>
        </p:nvPicPr>
        <p:blipFill rotWithShape="1">
          <a:blip r:embed="rId3">
            <a:alphaModFix/>
          </a:blip>
          <a:srcRect b="0" l="0" r="0" t="0"/>
          <a:stretch/>
        </p:blipFill>
        <p:spPr>
          <a:xfrm>
            <a:off x="225458" y="169682"/>
            <a:ext cx="3619893" cy="3619893"/>
          </a:xfrm>
          <a:prstGeom prst="rect">
            <a:avLst/>
          </a:prstGeom>
          <a:noFill/>
          <a:ln>
            <a:noFill/>
          </a:ln>
        </p:spPr>
      </p:pic>
      <p:pic>
        <p:nvPicPr>
          <p:cNvPr descr="Boy Painting vector set white background isolated a high" id="109" name="Google Shape;109;p4"/>
          <p:cNvPicPr preferRelativeResize="0"/>
          <p:nvPr/>
        </p:nvPicPr>
        <p:blipFill rotWithShape="1">
          <a:blip r:embed="rId4">
            <a:alphaModFix/>
          </a:blip>
          <a:srcRect b="0" l="0" r="0" t="0"/>
          <a:stretch/>
        </p:blipFill>
        <p:spPr>
          <a:xfrm>
            <a:off x="8880049" y="506886"/>
            <a:ext cx="2945484" cy="2945484"/>
          </a:xfrm>
          <a:prstGeom prst="rect">
            <a:avLst/>
          </a:prstGeom>
          <a:noFill/>
          <a:ln>
            <a:noFill/>
          </a:ln>
        </p:spPr>
      </p:pic>
      <p:pic>
        <p:nvPicPr>
          <p:cNvPr descr="Cute kids and school objects flying with books" id="110" name="Google Shape;110;p4"/>
          <p:cNvPicPr preferRelativeResize="0"/>
          <p:nvPr/>
        </p:nvPicPr>
        <p:blipFill rotWithShape="1">
          <a:blip r:embed="rId5">
            <a:alphaModFix/>
          </a:blip>
          <a:srcRect b="0" l="0" r="0" t="0"/>
          <a:stretch/>
        </p:blipFill>
        <p:spPr>
          <a:xfrm>
            <a:off x="4073557" y="2276180"/>
            <a:ext cx="4044885" cy="40448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Concept Drawing For Creative Thinking" id="115" name="Google Shape;115;p5"/>
          <p:cNvPicPr preferRelativeResize="0"/>
          <p:nvPr/>
        </p:nvPicPr>
        <p:blipFill rotWithShape="1">
          <a:blip r:embed="rId3">
            <a:alphaModFix/>
          </a:blip>
          <a:srcRect b="0" l="0" r="0" t="0"/>
          <a:stretch/>
        </p:blipFill>
        <p:spPr>
          <a:xfrm>
            <a:off x="3130877" y="463877"/>
            <a:ext cx="5930245" cy="59302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idx="4294967295" type="body"/>
          </p:nvPr>
        </p:nvSpPr>
        <p:spPr>
          <a:xfrm>
            <a:off x="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None/>
            </a:pPr>
            <a:r>
              <a:rPr lang="tr-TR" sz="7200"/>
              <a:t>Everyone in the class has different abilities. </a:t>
            </a:r>
            <a:endParaRPr/>
          </a:p>
          <a:p>
            <a:pPr indent="0" lvl="0" marL="0" rtl="0" algn="ctr">
              <a:lnSpc>
                <a:spcPct val="90000"/>
              </a:lnSpc>
              <a:spcBef>
                <a:spcPts val="1000"/>
              </a:spcBef>
              <a:spcAft>
                <a:spcPts val="0"/>
              </a:spcAft>
              <a:buClr>
                <a:schemeClr val="dk1"/>
              </a:buClr>
              <a:buSzPts val="7200"/>
              <a:buNone/>
            </a:pPr>
            <a:r>
              <a:rPr lang="tr-TR" sz="7200"/>
              <a:t>It is same in the life. </a:t>
            </a:r>
            <a:endParaRPr b="1" sz="7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idx="4294967295" type="body"/>
          </p:nvPr>
        </p:nvSpPr>
        <p:spPr>
          <a:xfrm>
            <a:off x="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None/>
            </a:pPr>
            <a:r>
              <a:rPr lang="tr-TR" sz="6600"/>
              <a:t>DO NOT FORGET THAT</a:t>
            </a:r>
            <a:endParaRPr/>
          </a:p>
          <a:p>
            <a:pPr indent="0" lvl="0" marL="0" rtl="0" algn="ctr">
              <a:lnSpc>
                <a:spcPct val="90000"/>
              </a:lnSpc>
              <a:spcBef>
                <a:spcPts val="1000"/>
              </a:spcBef>
              <a:spcAft>
                <a:spcPts val="0"/>
              </a:spcAft>
              <a:buClr>
                <a:schemeClr val="dk1"/>
              </a:buClr>
              <a:buSzPts val="7200"/>
              <a:buNone/>
            </a:pPr>
            <a:r>
              <a:rPr lang="tr-TR" sz="7200">
                <a:latin typeface="Arial"/>
                <a:ea typeface="Arial"/>
                <a:cs typeface="Arial"/>
                <a:sym typeface="Arial"/>
              </a:rPr>
              <a:t>YOU ARE ALL UNIQUE </a:t>
            </a:r>
            <a:endParaRPr/>
          </a:p>
          <a:p>
            <a:pPr indent="0" lvl="0" marL="0" rtl="0" algn="ctr">
              <a:lnSpc>
                <a:spcPct val="90000"/>
              </a:lnSpc>
              <a:spcBef>
                <a:spcPts val="1000"/>
              </a:spcBef>
              <a:spcAft>
                <a:spcPts val="0"/>
              </a:spcAft>
              <a:buClr>
                <a:schemeClr val="dk1"/>
              </a:buClr>
              <a:buSzPts val="7200"/>
              <a:buNone/>
            </a:pPr>
            <a:r>
              <a:rPr lang="tr-TR" sz="7200">
                <a:latin typeface="Arial"/>
                <a:ea typeface="Arial"/>
                <a:cs typeface="Arial"/>
                <a:sym typeface="Arial"/>
              </a:rPr>
              <a:t>YOU ALL HAVE SUPER POWERS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8"/>
          <p:cNvPicPr preferRelativeResize="0"/>
          <p:nvPr/>
        </p:nvPicPr>
        <p:blipFill rotWithShape="1">
          <a:blip r:embed="rId3">
            <a:alphaModFix/>
          </a:blip>
          <a:srcRect b="0" l="0" r="0" t="0"/>
          <a:stretch/>
        </p:blipFill>
        <p:spPr>
          <a:xfrm>
            <a:off x="1535965" y="4608473"/>
            <a:ext cx="850367" cy="525227"/>
          </a:xfrm>
          <a:prstGeom prst="rect">
            <a:avLst/>
          </a:prstGeom>
          <a:noFill/>
          <a:ln>
            <a:noFill/>
          </a:ln>
        </p:spPr>
      </p:pic>
      <p:pic>
        <p:nvPicPr>
          <p:cNvPr id="131" name="Google Shape;131;p8"/>
          <p:cNvPicPr preferRelativeResize="0"/>
          <p:nvPr/>
        </p:nvPicPr>
        <p:blipFill rotWithShape="1">
          <a:blip r:embed="rId4">
            <a:alphaModFix/>
          </a:blip>
          <a:srcRect b="0" l="0" r="0" t="0"/>
          <a:stretch/>
        </p:blipFill>
        <p:spPr>
          <a:xfrm>
            <a:off x="6171418" y="4771689"/>
            <a:ext cx="1534554" cy="452582"/>
          </a:xfrm>
          <a:prstGeom prst="rect">
            <a:avLst/>
          </a:prstGeom>
          <a:noFill/>
          <a:ln>
            <a:noFill/>
          </a:ln>
        </p:spPr>
      </p:pic>
      <p:pic>
        <p:nvPicPr>
          <p:cNvPr id="132" name="Google Shape;132;p8"/>
          <p:cNvPicPr preferRelativeResize="0"/>
          <p:nvPr/>
        </p:nvPicPr>
        <p:blipFill rotWithShape="1">
          <a:blip r:embed="rId5">
            <a:alphaModFix/>
          </a:blip>
          <a:srcRect b="0" l="0" r="0" t="0"/>
          <a:stretch/>
        </p:blipFill>
        <p:spPr>
          <a:xfrm>
            <a:off x="8435687" y="4347509"/>
            <a:ext cx="1231900" cy="914400"/>
          </a:xfrm>
          <a:prstGeom prst="rect">
            <a:avLst/>
          </a:prstGeom>
          <a:noFill/>
          <a:ln>
            <a:noFill/>
          </a:ln>
        </p:spPr>
      </p:pic>
      <p:pic>
        <p:nvPicPr>
          <p:cNvPr id="133" name="Google Shape;133;p8"/>
          <p:cNvPicPr preferRelativeResize="0"/>
          <p:nvPr/>
        </p:nvPicPr>
        <p:blipFill rotWithShape="1">
          <a:blip r:embed="rId6">
            <a:alphaModFix/>
          </a:blip>
          <a:srcRect b="0" l="0" r="0" t="0"/>
          <a:stretch/>
        </p:blipFill>
        <p:spPr>
          <a:xfrm>
            <a:off x="9385353" y="263598"/>
            <a:ext cx="2693577" cy="565099"/>
          </a:xfrm>
          <a:prstGeom prst="rect">
            <a:avLst/>
          </a:prstGeom>
          <a:noFill/>
          <a:ln>
            <a:noFill/>
          </a:ln>
        </p:spPr>
      </p:pic>
      <p:sp>
        <p:nvSpPr>
          <p:cNvPr id="134" name="Google Shape;134;p8"/>
          <p:cNvSpPr txBox="1"/>
          <p:nvPr/>
        </p:nvSpPr>
        <p:spPr>
          <a:xfrm>
            <a:off x="3957470" y="5474352"/>
            <a:ext cx="26329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tr-TR" sz="1200" u="none" cap="small" strike="noStrike">
                <a:solidFill>
                  <a:srgbClr val="C55A11"/>
                </a:solidFill>
                <a:latin typeface="Calibri"/>
                <a:ea typeface="Calibri"/>
                <a:cs typeface="Calibri"/>
                <a:sym typeface="Calibri"/>
              </a:rPr>
              <a:t>2023-1-BG01-KA220-SCH-000160813</a:t>
            </a:r>
            <a:endParaRPr sz="1200" cap="small">
              <a:solidFill>
                <a:srgbClr val="C55A11"/>
              </a:solidFill>
              <a:latin typeface="Calibri"/>
              <a:ea typeface="Calibri"/>
              <a:cs typeface="Calibri"/>
              <a:sym typeface="Calibri"/>
            </a:endParaRPr>
          </a:p>
        </p:txBody>
      </p:sp>
      <p:sp>
        <p:nvSpPr>
          <p:cNvPr id="135" name="Google Shape;135;p8"/>
          <p:cNvSpPr txBox="1"/>
          <p:nvPr/>
        </p:nvSpPr>
        <p:spPr>
          <a:xfrm>
            <a:off x="2992582" y="1857555"/>
            <a:ext cx="52371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rgbClr val="F4B081"/>
                </a:solidFill>
                <a:latin typeface="Calibri"/>
                <a:ea typeface="Calibri"/>
                <a:cs typeface="Calibri"/>
                <a:sym typeface="Calibri"/>
              </a:rPr>
              <a:t>Module: </a:t>
            </a:r>
            <a:r>
              <a:rPr b="1" lang="tr-TR" sz="1800">
                <a:solidFill>
                  <a:srgbClr val="0070C0"/>
                </a:solidFill>
                <a:latin typeface="Calibri"/>
                <a:ea typeface="Calibri"/>
                <a:cs typeface="Calibri"/>
                <a:sym typeface="Calibri"/>
              </a:rPr>
              <a:t>Civic awareness</a:t>
            </a:r>
            <a:endParaRPr/>
          </a:p>
          <a:p>
            <a:pPr indent="0" lvl="0" marL="0" marR="0" rtl="0" algn="l">
              <a:spcBef>
                <a:spcPts val="0"/>
              </a:spcBef>
              <a:spcAft>
                <a:spcPts val="0"/>
              </a:spcAft>
              <a:buNone/>
            </a:pPr>
            <a:r>
              <a:rPr lang="tr-TR" sz="1800">
                <a:solidFill>
                  <a:srgbClr val="F4B081"/>
                </a:solidFill>
                <a:latin typeface="Calibri"/>
                <a:ea typeface="Calibri"/>
                <a:cs typeface="Calibri"/>
                <a:sym typeface="Calibri"/>
              </a:rPr>
              <a:t>Sub-module:</a:t>
            </a:r>
            <a:r>
              <a:rPr lang="tr-TR" sz="1800">
                <a:solidFill>
                  <a:schemeClr val="dk1"/>
                </a:solidFill>
                <a:latin typeface="Calibri"/>
                <a:ea typeface="Calibri"/>
                <a:cs typeface="Calibri"/>
                <a:sym typeface="Calibri"/>
              </a:rPr>
              <a:t> </a:t>
            </a:r>
            <a:r>
              <a:rPr b="1" lang="tr-TR" sz="1800">
                <a:solidFill>
                  <a:srgbClr val="0070C0"/>
                </a:solidFill>
                <a:latin typeface="Calibri"/>
                <a:ea typeface="Calibri"/>
                <a:cs typeface="Calibri"/>
                <a:sym typeface="Calibri"/>
              </a:rPr>
              <a:t>My identity</a:t>
            </a:r>
            <a:endParaRPr/>
          </a:p>
          <a:p>
            <a:pPr indent="0" lvl="0" marL="0" marR="0" rtl="0" algn="l">
              <a:spcBef>
                <a:spcPts val="0"/>
              </a:spcBef>
              <a:spcAft>
                <a:spcPts val="0"/>
              </a:spcAft>
              <a:buNone/>
            </a:pPr>
            <a:r>
              <a:rPr lang="tr-TR" sz="1800">
                <a:solidFill>
                  <a:srgbClr val="F4B081"/>
                </a:solidFill>
                <a:latin typeface="Calibri"/>
                <a:ea typeface="Calibri"/>
                <a:cs typeface="Calibri"/>
                <a:sym typeface="Calibri"/>
              </a:rPr>
              <a:t>Topic:</a:t>
            </a:r>
            <a:r>
              <a:rPr lang="tr-TR" sz="1800">
                <a:solidFill>
                  <a:srgbClr val="0070C0"/>
                </a:solidFill>
                <a:latin typeface="Calibri"/>
                <a:ea typeface="Calibri"/>
                <a:cs typeface="Calibri"/>
                <a:sym typeface="Calibri"/>
              </a:rPr>
              <a:t> </a:t>
            </a:r>
            <a:r>
              <a:rPr b="1" lang="tr-TR" sz="1800">
                <a:solidFill>
                  <a:srgbClr val="FF0000"/>
                </a:solidFill>
                <a:latin typeface="Quattrocento Sans"/>
                <a:ea typeface="Quattrocento Sans"/>
                <a:cs typeface="Quattrocento Sans"/>
                <a:sym typeface="Quattrocento Sans"/>
              </a:rPr>
              <a:t>My Unique Me</a:t>
            </a:r>
            <a:endParaRPr b="1" sz="1800">
              <a:solidFill>
                <a:srgbClr val="FF0000"/>
              </a:solidFill>
              <a:latin typeface="Calibri"/>
              <a:ea typeface="Calibri"/>
              <a:cs typeface="Calibri"/>
              <a:sym typeface="Calibri"/>
            </a:endParaRPr>
          </a:p>
          <a:p>
            <a:pPr indent="0" lvl="0" marL="0" marR="0" rtl="0" algn="l">
              <a:spcBef>
                <a:spcPts val="0"/>
              </a:spcBef>
              <a:spcAft>
                <a:spcPts val="0"/>
              </a:spcAft>
              <a:buNone/>
            </a:pPr>
            <a:r>
              <a:rPr lang="tr-TR" sz="1800">
                <a:solidFill>
                  <a:srgbClr val="F4B081"/>
                </a:solidFill>
                <a:latin typeface="Calibri"/>
                <a:ea typeface="Calibri"/>
                <a:cs typeface="Calibri"/>
                <a:sym typeface="Calibri"/>
              </a:rPr>
              <a:t>Resource title: </a:t>
            </a:r>
            <a:r>
              <a:rPr b="1" lang="tr-TR" sz="1800">
                <a:solidFill>
                  <a:srgbClr val="FF0000"/>
                </a:solidFill>
                <a:latin typeface="Calibri"/>
                <a:ea typeface="Calibri"/>
                <a:cs typeface="Calibri"/>
                <a:sym typeface="Calibri"/>
              </a:rPr>
              <a:t>My </a:t>
            </a:r>
            <a:r>
              <a:rPr b="1" lang="tr-TR" sz="1800">
                <a:solidFill>
                  <a:srgbClr val="FF0000"/>
                </a:solidFill>
                <a:latin typeface="Calibri"/>
                <a:ea typeface="Calibri"/>
                <a:cs typeface="Calibri"/>
                <a:sym typeface="Calibri"/>
              </a:rPr>
              <a:t>superpowers</a:t>
            </a:r>
            <a:endParaRPr b="1" sz="1800">
              <a:solidFill>
                <a:srgbClr val="FF0000"/>
              </a:solidFill>
              <a:latin typeface="Calibri"/>
              <a:ea typeface="Calibri"/>
              <a:cs typeface="Calibri"/>
              <a:sym typeface="Calibri"/>
            </a:endParaRPr>
          </a:p>
          <a:p>
            <a:pPr indent="0" lvl="0" marL="0" marR="0" rtl="0" algn="l">
              <a:spcBef>
                <a:spcPts val="0"/>
              </a:spcBef>
              <a:spcAft>
                <a:spcPts val="0"/>
              </a:spcAft>
              <a:buNone/>
            </a:pPr>
            <a:r>
              <a:rPr b="1" lang="tr-TR" sz="1800">
                <a:solidFill>
                  <a:srgbClr val="F4B081"/>
                </a:solidFill>
                <a:latin typeface="Calibri"/>
                <a:ea typeface="Calibri"/>
                <a:cs typeface="Calibri"/>
                <a:sym typeface="Calibri"/>
              </a:rPr>
              <a:t>Credits:</a:t>
            </a:r>
            <a:r>
              <a:rPr b="1" lang="tr-TR" sz="1800">
                <a:solidFill>
                  <a:srgbClr val="0070C0"/>
                </a:solidFill>
                <a:latin typeface="Calibri"/>
                <a:ea typeface="Calibri"/>
                <a:cs typeface="Calibri"/>
                <a:sym typeface="Calibri"/>
              </a:rPr>
              <a:t> </a:t>
            </a:r>
            <a:r>
              <a:rPr b="1" lang="tr-TR" sz="1800">
                <a:solidFill>
                  <a:srgbClr val="FF0000"/>
                </a:solidFill>
                <a:latin typeface="Calibri"/>
                <a:ea typeface="Calibri"/>
                <a:cs typeface="Calibri"/>
                <a:sym typeface="Calibri"/>
              </a:rPr>
              <a:t>APDNE</a:t>
            </a:r>
            <a:endParaRPr b="1" sz="1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8"/>
          <p:cNvSpPr txBox="1"/>
          <p:nvPr/>
        </p:nvSpPr>
        <p:spPr>
          <a:xfrm>
            <a:off x="2992582" y="5766168"/>
            <a:ext cx="4562763"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100">
                <a:solidFill>
                  <a:schemeClr val="dk1"/>
                </a:solidFill>
                <a:latin typeface="Calibri"/>
                <a:ea typeface="Calibri"/>
                <a:cs typeface="Calibri"/>
                <a:sym typeface="Calibri"/>
              </a:rPr>
              <a:t>All media are within the EU intellectual property law.</a:t>
            </a:r>
            <a:endParaRPr/>
          </a:p>
        </p:txBody>
      </p:sp>
      <p:sp>
        <p:nvSpPr>
          <p:cNvPr id="137" name="Google Shape;137;p8"/>
          <p:cNvSpPr txBox="1"/>
          <p:nvPr/>
        </p:nvSpPr>
        <p:spPr>
          <a:xfrm>
            <a:off x="434182" y="6304518"/>
            <a:ext cx="1117975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a:solidFill>
                <a:schemeClr val="dk1"/>
              </a:solidFill>
              <a:latin typeface="Calibri"/>
              <a:ea typeface="Calibri"/>
              <a:cs typeface="Calibri"/>
              <a:sym typeface="Calibri"/>
            </a:endParaRPr>
          </a:p>
        </p:txBody>
      </p:sp>
      <p:pic>
        <p:nvPicPr>
          <p:cNvPr id="138" name="Google Shape;138;p8"/>
          <p:cNvPicPr preferRelativeResize="0"/>
          <p:nvPr/>
        </p:nvPicPr>
        <p:blipFill rotWithShape="1">
          <a:blip r:embed="rId7">
            <a:alphaModFix/>
          </a:blip>
          <a:srcRect b="0" l="0" r="0" t="0"/>
          <a:stretch/>
        </p:blipFill>
        <p:spPr>
          <a:xfrm>
            <a:off x="877453" y="132648"/>
            <a:ext cx="1874982" cy="827004"/>
          </a:xfrm>
          <a:prstGeom prst="rect">
            <a:avLst/>
          </a:prstGeom>
          <a:noFill/>
          <a:ln>
            <a:noFill/>
          </a:ln>
        </p:spPr>
      </p:pic>
      <p:pic>
        <p:nvPicPr>
          <p:cNvPr id="139" name="Google Shape;139;p8"/>
          <p:cNvPicPr preferRelativeResize="0"/>
          <p:nvPr/>
        </p:nvPicPr>
        <p:blipFill rotWithShape="1">
          <a:blip r:embed="rId8">
            <a:alphaModFix/>
          </a:blip>
          <a:srcRect b="0" l="0" r="0" t="0"/>
          <a:stretch/>
        </p:blipFill>
        <p:spPr>
          <a:xfrm>
            <a:off x="4008583" y="4544511"/>
            <a:ext cx="441960" cy="76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2024-04-03T14:08:07Z</dcterms:created>
  <dc:creator>DUMAN</dc:creator>
</cp:coreProperties>
</file>